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8" r:id="rId3"/>
    <p:sldId id="259" r:id="rId4"/>
    <p:sldId id="280" r:id="rId5"/>
    <p:sldId id="266" r:id="rId6"/>
    <p:sldId id="264" r:id="rId7"/>
    <p:sldId id="284" r:id="rId8"/>
    <p:sldId id="283" r:id="rId9"/>
    <p:sldId id="282" r:id="rId10"/>
    <p:sldId id="263" r:id="rId11"/>
    <p:sldId id="275" r:id="rId12"/>
    <p:sldId id="285" r:id="rId1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39"/>
    <p:restoredTop sz="93084"/>
  </p:normalViewPr>
  <p:slideViewPr>
    <p:cSldViewPr snapToGrid="0" snapToObjects="1">
      <p:cViewPr varScale="1">
        <p:scale>
          <a:sx n="104" d="100"/>
          <a:sy n="104" d="100"/>
        </p:scale>
        <p:origin x="781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9" d="100"/>
        <a:sy n="109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389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57B858-85C1-4D92-AE3B-41B549D2E5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5C9F1A-939D-4204-8C98-592845E7428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D98D186-0449-49D9-A19F-F793F5A56C66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18A5E-9F9C-439C-B0C2-C89C1656A6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23F848-0B04-498F-8C5B-61E1AD0625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BAAF2E5-8233-42E5-A4C2-994D15F4E0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7D9062-50CF-40C9-9077-9C7522F012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2A5461-1C42-400D-9604-D589D9B0C7F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429EF01-F920-456C-BF7A-E971EC27D5E4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8A6858-71BD-448C-8727-F2CF40D5C7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F52E5D7-0624-4A72-9E49-293DFADA3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9EAD8-137B-4E5E-8921-6C5C1CCD3ED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F998A3-30D7-46C3-A84D-822FDD87B7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2F8B570-00C2-416B-A67D-A8A13F704A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A7814B62-20FC-4AA9-ADFB-F50B994F3A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943DE386-47BD-4A42-9207-420C5E422B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F911DB7C-D68C-40F4-BB2D-B311EC0539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A85439C-5C4F-4B12-A0F5-30CF43BBBE64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184DD3CA-84CC-4EF9-B4B2-DAE885D2C5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E12A3644-2EC7-462F-A89D-FDB90F9397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947C43E1-6066-43C1-8BF4-E105BD1B6B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E7C76DC-0C12-40DB-8A33-B93921722B5C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7A96D-AE88-4FDC-80D3-F2E31994F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05F2C-29FC-41E0-859A-EFC46E510E1F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A3832-63C8-4F46-91D4-A34342BC6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CF337-114E-4592-8575-429F2D5B8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D031C-05C8-481B-A0EF-0B50655F60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2981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F4B9B-FAFE-4C5C-B42B-220A499C7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932E0-A557-4D09-BF25-B33B2D314F01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65DEF-DF14-41E5-81E2-CEFCA3DDC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B9AEE-A486-4585-889E-DA5D73641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0C3CD-E0E8-4E8C-A6D5-EB45EA1B96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394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75578E-C182-44B1-BFE8-64BABFC8C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C4993-0407-45C8-8EFD-0096979DADED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9C335-302B-4B03-8706-EC2E4EE04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64565-3E4A-4AFC-A3EB-D34BE6434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43AC0-4B9F-4057-9AB1-156661EE2C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1335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FB6E106-380B-4371-89CE-2A39EC8B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6D62E-BFD4-43B0-A395-56769AD21485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F7A4718-69CE-488D-B1BD-80C1E8E04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1BDBBC1-3709-485D-9876-5EFB80DB6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1DB92-13F7-4BE5-9A59-19016EB17C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87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A63BAEB-F1BF-4080-A991-2F47ED421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685A6-06B6-4C7C-AFDF-410965211213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B85A9D4-477F-4685-BE09-684911ACE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579D386-22CA-41E0-ADE3-3D7C011A4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80358-3B54-4AEF-8DB6-E8E8C566FD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763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4A5AD48-05A1-48D3-8A07-5828156B0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655A2-FBF3-4935-B84B-C6FB20BB53F2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A4A441C-83A1-461A-B350-F02900C95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BFAC2E6-8968-43A1-B28D-3B58A05B1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22064-443F-4CAE-BFEC-4B82E5EA84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236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B4D22A5-2239-43AA-A576-9C5078145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0F445-6000-4032-84F0-8DB660DC7B70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A41C7C5-7A5F-4E58-8BD4-12BD9B2CA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269B67D-9383-49DA-88AF-438BBF140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B6E4A-9FBB-473D-B10F-C325A7FFD3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895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C69E9E-32D3-41A8-AF13-69E831C1D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2EC76-7674-471A-962B-B5C1DC71FB8C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6CB7757-5AA4-4B49-9359-BF310C6B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D4C2043-44D3-4A28-9579-0FC74EACF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7CA89-D6C1-493E-8B79-7407B2AAFB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384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B619FEA-318D-4CAA-98E4-791C9E362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4E6C8-14C8-4B28-91B8-81452196E571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2CA3FE1-728A-42A0-8AFC-6BF1D2F59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5B48ADD-51A9-4ABF-98ED-C4F970926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9CA18-AA48-44D4-85C0-EF2CA9E895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2454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58E00-8416-4441-8405-FADF9830A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09CBB-810C-4630-B80E-46DBEE899E24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151F9-2475-49B1-8D92-C8064C858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BFB1D-C189-4D3D-8D61-7FB6C43AB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8E6E5-1778-425D-99ED-3F849E3D26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9813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BEA1A-CAD4-48CB-9989-9429DEBA8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4A95D-FB01-47D4-B68D-950F1D7D3766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569AB-D768-4919-B671-E94EF452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5D2CB-7B25-4CDE-BB62-5BEB74E2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BD5F6-6767-4061-A01C-8648A76D31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8056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86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3BBCCF5-547D-4689-BF4A-FC7EF2C06CC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255DD01-5194-4DFB-BC0E-D73BDBEEAF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94E45-E530-4E77-83B5-EED0CB522B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835031-EB3F-4755-AE37-175215DD1119}" type="datetimeFigureOut">
              <a:rPr lang="en-US"/>
              <a:pPr>
                <a:defRPr/>
              </a:pPr>
              <a:t>8/18/2024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D8A2C-19A7-4418-94B9-279CB28E8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007B3-87E2-408D-81DF-D62185C40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8EF9F00-FF0F-47EE-BB0F-76B8C05E30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jlauder@ao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DHSMusicSponsors@Gmail.co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A13865DA-855D-43A8-AC37-ACB95C258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900" y="101601"/>
            <a:ext cx="11734800" cy="29591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Dow High Music Boosters</a:t>
            </a:r>
            <a:br>
              <a:rPr lang="en-US" altLang="en-US" b="1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en-US" b="1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Band Parent Information Meeting </a:t>
            </a: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FF2F11D4-0F2A-4732-BCEA-548552C357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7475" y="3163888"/>
            <a:ext cx="9144000" cy="1093788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bg1"/>
                </a:solidFill>
              </a:rPr>
              <a:t>August 19, 2024</a:t>
            </a:r>
          </a:p>
        </p:txBody>
      </p:sp>
      <p:pic>
        <p:nvPicPr>
          <p:cNvPr id="4100" name="Content Placeholder 3">
            <a:extLst>
              <a:ext uri="{FF2B5EF4-FFF2-40B4-BE49-F238E27FC236}">
                <a16:creationId xmlns:a16="http://schemas.microsoft.com/office/drawing/2014/main" id="{41A22A50-F368-4729-9472-7134DBD08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4360863"/>
            <a:ext cx="5257800" cy="202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Content Placeholder 3">
            <a:extLst>
              <a:ext uri="{FF2B5EF4-FFF2-40B4-BE49-F238E27FC236}">
                <a16:creationId xmlns:a16="http://schemas.microsoft.com/office/drawing/2014/main" id="{99A813DF-1658-4E5F-9DE7-D68E92C71E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1975" y="431800"/>
            <a:ext cx="4792663" cy="1841500"/>
          </a:xfrm>
        </p:spPr>
      </p:pic>
      <p:sp>
        <p:nvSpPr>
          <p:cNvPr id="8195" name="TextBox 9">
            <a:extLst>
              <a:ext uri="{FF2B5EF4-FFF2-40B4-BE49-F238E27FC236}">
                <a16:creationId xmlns:a16="http://schemas.microsoft.com/office/drawing/2014/main" id="{6E26E5F9-4F8C-41B7-8814-BB91C8D7C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7850" y="431800"/>
            <a:ext cx="630396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 i="1" dirty="0">
                <a:solidFill>
                  <a:srgbClr val="FFC000"/>
                </a:solidFill>
              </a:rPr>
              <a:t>All parents or guardians of Dow High Music Program students are members!</a:t>
            </a:r>
          </a:p>
        </p:txBody>
      </p:sp>
      <p:sp>
        <p:nvSpPr>
          <p:cNvPr id="8196" name="TextBox 9">
            <a:extLst>
              <a:ext uri="{FF2B5EF4-FFF2-40B4-BE49-F238E27FC236}">
                <a16:creationId xmlns:a16="http://schemas.microsoft.com/office/drawing/2014/main" id="{09B91140-BDBB-4E41-8C51-E6FF79FAF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975" y="2709863"/>
            <a:ext cx="11099800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de-DE" altLang="en-US" sz="4000" dirty="0">
                <a:solidFill>
                  <a:schemeClr val="bg1"/>
                </a:solidFill>
              </a:rPr>
              <a:t>DHMB is a 501c3 nonprofit that supports band, choir, and orchestra programs at Dow High.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de-DE" altLang="en-US" sz="4000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de-DE" altLang="en-US" sz="4000" dirty="0">
                <a:solidFill>
                  <a:schemeClr val="bg1"/>
                </a:solidFill>
              </a:rPr>
              <a:t>DHMB coordinates volunteers, music events, sponsorship opportunities, fundraising, and more.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de-DE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80464E2-D96B-4B05-A890-6A5D4532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001"/>
            <a:ext cx="10515600" cy="914399"/>
          </a:xfrm>
        </p:spPr>
        <p:txBody>
          <a:bodyPr/>
          <a:lstStyle/>
          <a:p>
            <a:pPr algn="ctr" eaLnBrk="1" hangingPunct="1"/>
            <a:r>
              <a:rPr lang="en-US" altLang="en-US" sz="6000" dirty="0">
                <a:solidFill>
                  <a:srgbClr val="FFC000"/>
                </a:solidFill>
                <a:latin typeface="Aharoni" panose="02010803020104030203" pitchFamily="2" charset="-79"/>
                <a:ea typeface="Arial Rounded MT Bold" panose="020F0704030504030204" pitchFamily="34" charset="0"/>
                <a:cs typeface="Aharoni" panose="02010803020104030203" pitchFamily="2" charset="-79"/>
              </a:rPr>
              <a:t>Welcome Everyone!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A4C6F69D-CBC4-4A11-874E-E2E86F383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863600"/>
            <a:ext cx="11963400" cy="5994400"/>
          </a:xfrm>
        </p:spPr>
        <p:txBody>
          <a:bodyPr/>
          <a:lstStyle/>
          <a:p>
            <a:pPr marL="0" indent="0" algn="ctr" eaLnBrk="1" hangingPunct="1">
              <a:lnSpc>
                <a:spcPct val="150000"/>
              </a:lnSpc>
              <a:buNone/>
            </a:pPr>
            <a:r>
              <a:rPr lang="en-US" altLang="en-US" sz="4000" b="1" dirty="0"/>
              <a:t>Dow High Music Boosters (DHMB) Board Members: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	</a:t>
            </a:r>
            <a:r>
              <a:rPr lang="en-US" sz="3600" dirty="0">
                <a:solidFill>
                  <a:schemeClr val="bg1"/>
                </a:solidFill>
              </a:rPr>
              <a:t>President:  Matt Hansen 	Band Rep:  </a:t>
            </a:r>
            <a:r>
              <a:rPr lang="en-US" sz="3600" dirty="0" err="1">
                <a:solidFill>
                  <a:schemeClr val="bg1"/>
                </a:solidFill>
              </a:rPr>
              <a:t>Lizhu</a:t>
            </a:r>
            <a:r>
              <a:rPr lang="en-US" sz="3600" dirty="0">
                <a:solidFill>
                  <a:schemeClr val="bg1"/>
                </a:solidFill>
              </a:rPr>
              <a:t> Lin (Lisa)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	First VP:  Shauna Barbeau	Band Rep:  Cindy Stemple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	Second VP: Christy English	Choir Rep:  Jenny Lowe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	Treasurer: Mark </a:t>
            </a:r>
            <a:r>
              <a:rPr lang="en-US" sz="3600" dirty="0" err="1">
                <a:solidFill>
                  <a:schemeClr val="bg1"/>
                </a:solidFill>
              </a:rPr>
              <a:t>Stachowiak</a:t>
            </a:r>
            <a:r>
              <a:rPr lang="en-US" sz="3600" dirty="0">
                <a:solidFill>
                  <a:schemeClr val="bg1"/>
                </a:solidFill>
              </a:rPr>
              <a:t>	Choir Rep:  Sarah Smith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	Secretary: Linda </a:t>
            </a:r>
            <a:r>
              <a:rPr lang="en-US" sz="3600" dirty="0" err="1">
                <a:solidFill>
                  <a:schemeClr val="bg1"/>
                </a:solidFill>
              </a:rPr>
              <a:t>Stachowiak</a:t>
            </a:r>
            <a:r>
              <a:rPr lang="en-US" sz="3600" dirty="0">
                <a:solidFill>
                  <a:schemeClr val="bg1"/>
                </a:solidFill>
              </a:rPr>
              <a:t> 	Orchestra Rep:  Sherry </a:t>
            </a:r>
            <a:r>
              <a:rPr lang="en-US" sz="3600" dirty="0" err="1">
                <a:solidFill>
                  <a:schemeClr val="bg1"/>
                </a:solidFill>
              </a:rPr>
              <a:t>Swier</a:t>
            </a:r>
            <a:r>
              <a:rPr lang="en-US" sz="3600" dirty="0">
                <a:solidFill>
                  <a:schemeClr val="bg1"/>
                </a:solidFill>
              </a:rPr>
              <a:t> 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	                 Orchestra Rep:  Christine Hong</a:t>
            </a:r>
          </a:p>
          <a:p>
            <a:pPr eaLnBrk="1" hangingPunct="1">
              <a:lnSpc>
                <a:spcPct val="150000"/>
              </a:lnSpc>
            </a:pPr>
            <a:endParaRPr lang="en-US" altLang="en-US" sz="400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endParaRPr lang="en-US" altLang="en-US" sz="3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7DA79-7EE5-D84F-89B0-FF5D5007F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DHMB band representatives are your best friends!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42127-779C-CA4A-8A4B-945EF0EC8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Contact </a:t>
            </a:r>
            <a:r>
              <a:rPr lang="en-US" sz="4400" b="1" dirty="0" err="1">
                <a:solidFill>
                  <a:schemeClr val="bg1"/>
                </a:solidFill>
              </a:rPr>
              <a:t>Lizhu</a:t>
            </a:r>
            <a:r>
              <a:rPr lang="en-US" sz="4400" dirty="0">
                <a:solidFill>
                  <a:schemeClr val="bg1"/>
                </a:solidFill>
              </a:rPr>
              <a:t> (</a:t>
            </a:r>
            <a:r>
              <a:rPr lang="en-US" sz="4400" b="1" dirty="0">
                <a:solidFill>
                  <a:schemeClr val="bg1"/>
                </a:solidFill>
              </a:rPr>
              <a:t>Lisa) Lin </a:t>
            </a:r>
            <a:r>
              <a:rPr lang="en-US" sz="4400" dirty="0">
                <a:solidFill>
                  <a:schemeClr val="bg1"/>
                </a:solidFill>
              </a:rPr>
              <a:t>or </a:t>
            </a:r>
            <a:r>
              <a:rPr lang="en-US" sz="4400" b="1" dirty="0">
                <a:solidFill>
                  <a:schemeClr val="bg1"/>
                </a:solidFill>
              </a:rPr>
              <a:t>Cindy Stemple</a:t>
            </a:r>
            <a:r>
              <a:rPr lang="en-US" sz="4400" dirty="0">
                <a:solidFill>
                  <a:schemeClr val="bg1"/>
                </a:solidFill>
              </a:rPr>
              <a:t> with any band questions you may have!</a:t>
            </a:r>
          </a:p>
          <a:p>
            <a:pPr algn="ctr"/>
            <a:endParaRPr lang="en-US" sz="4400" dirty="0">
              <a:solidFill>
                <a:schemeClr val="bg1"/>
              </a:solidFill>
            </a:endParaRPr>
          </a:p>
          <a:p>
            <a:pPr algn="ctr"/>
            <a:r>
              <a:rPr lang="en-US" sz="4800" dirty="0" err="1">
                <a:solidFill>
                  <a:schemeClr val="bg1"/>
                </a:solidFill>
              </a:rPr>
              <a:t>Lizhu</a:t>
            </a:r>
            <a:r>
              <a:rPr lang="en-US" sz="4800" dirty="0">
                <a:solidFill>
                  <a:schemeClr val="bg1"/>
                </a:solidFill>
              </a:rPr>
              <a:t> Lin:  </a:t>
            </a:r>
            <a:r>
              <a:rPr lang="en-US" sz="4800" u="sng" dirty="0">
                <a:solidFill>
                  <a:schemeClr val="bg1"/>
                </a:solidFill>
              </a:rPr>
              <a:t>lizhulin@yahoo.com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Cindy Stemple:  </a:t>
            </a:r>
            <a:r>
              <a:rPr lang="en-US" sz="4800" u="sng" dirty="0">
                <a:solidFill>
                  <a:schemeClr val="bg1"/>
                </a:solidFill>
              </a:rPr>
              <a:t>stemplec@hotmail.com</a:t>
            </a:r>
          </a:p>
        </p:txBody>
      </p:sp>
    </p:spTree>
    <p:extLst>
      <p:ext uri="{BB962C8B-B14F-4D97-AF65-F5344CB8AC3E}">
        <p14:creationId xmlns:p14="http://schemas.microsoft.com/office/powerpoint/2010/main" val="342431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33ED2DA3-5E95-47D1-B84A-88CFE8648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31" y="309563"/>
            <a:ext cx="11547475" cy="992187"/>
          </a:xfrm>
        </p:spPr>
        <p:txBody>
          <a:bodyPr/>
          <a:lstStyle/>
          <a:p>
            <a:pPr algn="ctr" eaLnBrk="1" hangingPunct="1"/>
            <a:r>
              <a:rPr lang="en-US" altLang="en-US" sz="6000" b="1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Opportunities to get involved!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6E55DBD4-8F88-404B-AFA8-9566ED9B9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22400"/>
            <a:ext cx="12192000" cy="5435599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chemeClr val="bg1"/>
                </a:solidFill>
              </a:rPr>
              <a:t>Answer a call for action from a director email asking for volunteers</a:t>
            </a:r>
          </a:p>
          <a:p>
            <a:pPr marL="457200" lvl="1" indent="0" eaLnBrk="1" hangingPunct="1">
              <a:buNone/>
            </a:pPr>
            <a:endParaRPr lang="en-US" altLang="en-US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en-US" sz="3200" b="1" dirty="0">
                <a:solidFill>
                  <a:schemeClr val="bg1"/>
                </a:solidFill>
              </a:rPr>
              <a:t>Join an event committee</a:t>
            </a:r>
          </a:p>
          <a:p>
            <a:pPr marL="0" indent="0" eaLnBrk="1" hangingPunct="1">
              <a:buNone/>
            </a:pPr>
            <a:endParaRPr lang="en-US" altLang="en-US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en-US" sz="3200" b="1" dirty="0">
                <a:solidFill>
                  <a:schemeClr val="bg1"/>
                </a:solidFill>
              </a:rPr>
              <a:t>Lend your specific time, talents, or treasure</a:t>
            </a:r>
          </a:p>
          <a:p>
            <a:pPr marL="0" indent="0" eaLnBrk="1" hangingPunct="1">
              <a:buNone/>
            </a:pPr>
            <a:endParaRPr lang="en-US" altLang="en-US" dirty="0">
              <a:solidFill>
                <a:schemeClr val="bg1"/>
              </a:solidFill>
            </a:endParaRPr>
          </a:p>
          <a:p>
            <a:pPr marL="0" indent="0" eaLnBrk="1" hangingPunct="1"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**If you’re a new band parent, a great way to get started is to attend DHMB meetings!</a:t>
            </a:r>
          </a:p>
          <a:p>
            <a:pPr marL="457200" lvl="1" indent="0" eaLnBrk="1" hangingPunct="1">
              <a:buNone/>
            </a:pPr>
            <a:endParaRPr lang="en-US" altLang="en-US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6B3121C2-AAFA-4580-B40A-3771F6297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601"/>
            <a:ext cx="10515600" cy="806450"/>
          </a:xfrm>
        </p:spPr>
        <p:txBody>
          <a:bodyPr/>
          <a:lstStyle/>
          <a:p>
            <a:pPr algn="ctr" eaLnBrk="1" hangingPunct="1"/>
            <a:r>
              <a:rPr lang="en-US" altLang="en-US" sz="6600" b="1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DHMB Meetings: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0496342B-477C-4B87-9E6A-C5DBAC10A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338" y="1752600"/>
            <a:ext cx="11158537" cy="5068888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200"/>
              </a:spcBef>
              <a:defRPr/>
            </a:pPr>
            <a:r>
              <a:rPr lang="en-US" altLang="en-US" sz="4200" dirty="0">
                <a:solidFill>
                  <a:schemeClr val="bg1"/>
                </a:solidFill>
              </a:rPr>
              <a:t>Upcoming Meeting - September 10 at 6:00 PM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defRPr/>
            </a:pPr>
            <a:r>
              <a:rPr lang="en-US" altLang="en-US" sz="4200" dirty="0">
                <a:solidFill>
                  <a:schemeClr val="bg1"/>
                </a:solidFill>
              </a:rPr>
              <a:t>Future Meetings: 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en-US" sz="3200" dirty="0">
                <a:solidFill>
                  <a:schemeClr val="bg1"/>
                </a:solidFill>
              </a:rPr>
              <a:t>2</a:t>
            </a:r>
            <a:r>
              <a:rPr lang="en-US" altLang="en-US" sz="3200" baseline="30000" dirty="0">
                <a:solidFill>
                  <a:schemeClr val="bg1"/>
                </a:solidFill>
              </a:rPr>
              <a:t>nd</a:t>
            </a:r>
            <a:r>
              <a:rPr lang="en-US" altLang="en-US" sz="3200" dirty="0">
                <a:solidFill>
                  <a:schemeClr val="bg1"/>
                </a:solidFill>
              </a:rPr>
              <a:t> Tuesday of the month in October, November, January, February, March, April, and May-Dow High Orchestra Room 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en-US" sz="3200" dirty="0">
                <a:solidFill>
                  <a:schemeClr val="bg1"/>
                </a:solidFill>
              </a:rPr>
              <a:t>Email Matt Hansen </a:t>
            </a:r>
            <a:r>
              <a:rPr lang="en-US" altLang="en-US" sz="3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dhsmusicpres@gmail.com</a:t>
            </a:r>
            <a:r>
              <a:rPr lang="en-US" altLang="en-US" sz="3200" dirty="0">
                <a:solidFill>
                  <a:schemeClr val="bg1"/>
                </a:solidFill>
              </a:rPr>
              <a:t> with any questions</a:t>
            </a:r>
          </a:p>
          <a:p>
            <a:pPr marL="457200" lvl="1" indent="0" eaLnBrk="1" hangingPunct="1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altLang="en-US" sz="3200" dirty="0">
              <a:solidFill>
                <a:schemeClr val="bg1"/>
              </a:solidFill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/>
            </a:pPr>
            <a:r>
              <a:rPr lang="en-US" altLang="en-US" sz="5400" b="1" dirty="0">
                <a:solidFill>
                  <a:schemeClr val="bg1"/>
                </a:solidFill>
              </a:rPr>
              <a:t>EVERYONE IS WELCOME!</a:t>
            </a:r>
          </a:p>
          <a:p>
            <a:pPr marL="0" indent="0" algn="r" eaLnBrk="1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/>
            </a:pPr>
            <a:endParaRPr lang="en-US" altLang="en-US" sz="320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CF931-FB38-BFCE-2851-7D2B96FFC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Looking for Mentees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3DA78-2EE0-5D86-AA75-2767393E6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4471"/>
            <a:ext cx="10515600" cy="4823460"/>
          </a:xfrm>
        </p:spPr>
        <p:txBody>
          <a:bodyPr/>
          <a:lstStyle/>
          <a:p>
            <a:r>
              <a:rPr lang="en-US" sz="4000" dirty="0">
                <a:solidFill>
                  <a:schemeClr val="bg2"/>
                </a:solidFill>
              </a:rPr>
              <a:t>President</a:t>
            </a:r>
          </a:p>
          <a:p>
            <a:r>
              <a:rPr lang="en-US" sz="4000" dirty="0">
                <a:solidFill>
                  <a:schemeClr val="bg2"/>
                </a:solidFill>
              </a:rPr>
              <a:t>Band Trailer</a:t>
            </a:r>
          </a:p>
          <a:p>
            <a:r>
              <a:rPr lang="en-US" sz="4000" dirty="0">
                <a:solidFill>
                  <a:schemeClr val="bg2"/>
                </a:solidFill>
              </a:rPr>
              <a:t>Fruit Sale Logistics</a:t>
            </a:r>
          </a:p>
          <a:p>
            <a:r>
              <a:rPr lang="en-US" sz="4000" dirty="0">
                <a:solidFill>
                  <a:schemeClr val="bg2"/>
                </a:solidFill>
              </a:rPr>
              <a:t>Marching Band Showcase</a:t>
            </a:r>
          </a:p>
          <a:p>
            <a:endParaRPr lang="en-US" sz="4000" dirty="0">
              <a:solidFill>
                <a:schemeClr val="bg2"/>
              </a:solidFill>
            </a:endParaRPr>
          </a:p>
          <a:p>
            <a:endParaRPr lang="en-US" sz="4000" dirty="0">
              <a:solidFill>
                <a:schemeClr val="bg2"/>
              </a:solidFill>
            </a:endParaRPr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824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6FA7F-C1F7-4A44-9544-CF92AAA8D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50" y="0"/>
            <a:ext cx="11188700" cy="1325563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Another Great Way to Stay in the Loop…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52F5B-372B-2F42-BC33-B4EA0003A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100" y="1447800"/>
            <a:ext cx="11645900" cy="5194300"/>
          </a:xfrm>
        </p:spPr>
        <p:txBody>
          <a:bodyPr/>
          <a:lstStyle/>
          <a:p>
            <a:r>
              <a:rPr lang="en-US" b="1" dirty="0"/>
              <a:t>SIGN UP FOR DOW BAND “REMIND” TEXT ALERTS.  These are used to communicate important information and changes to the band schedule.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b="1" dirty="0">
                <a:solidFill>
                  <a:schemeClr val="bg1"/>
                </a:solidFill>
              </a:rPr>
              <a:t>TEXT YOUR CLASS CODE TO:  81010</a:t>
            </a:r>
          </a:p>
          <a:p>
            <a:pPr marL="0" indent="0" algn="ctr">
              <a:buNone/>
            </a:pPr>
            <a:r>
              <a:rPr lang="en-US" u="sng" dirty="0"/>
              <a:t>Seniors (Class of ‘25)                                        Juniors (Class of ‘26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                  Class code:                                                           Class code:</a:t>
            </a:r>
          </a:p>
          <a:p>
            <a:pPr marL="0" indent="0">
              <a:buNone/>
            </a:pPr>
            <a:r>
              <a:rPr lang="en-US" b="1" dirty="0"/>
              <a:t>               @dowband25                                                     @dowband26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u="sng" dirty="0"/>
              <a:t>Sophomores (Class of ‘27)                                Freshmen (Class of ‘28)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Class code:                                                           Class code:</a:t>
            </a:r>
          </a:p>
          <a:p>
            <a:pPr marL="0" indent="0">
              <a:buNone/>
            </a:pPr>
            <a:r>
              <a:rPr lang="en-US" b="1" dirty="0"/>
              <a:t>                 @dowband27                                                     @dowband28</a:t>
            </a:r>
            <a:br>
              <a:rPr lang="en-US" dirty="0"/>
            </a:br>
            <a:endParaRPr lang="en-US" dirty="0"/>
          </a:p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486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EF4C0539-26A2-4E05-B335-6AF6F29FC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24" y="161067"/>
            <a:ext cx="11677135" cy="1041400"/>
          </a:xfrm>
        </p:spPr>
        <p:txBody>
          <a:bodyPr/>
          <a:lstStyle/>
          <a:p>
            <a:pPr algn="ctr" eaLnBrk="1" hangingPunct="1"/>
            <a:r>
              <a:rPr lang="en-US" altLang="en-US" sz="4400" b="1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Dow High Music Website &amp; Social Media</a:t>
            </a: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E345FE7A-9509-4896-8EDC-51F38FBBE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8263" y="1393825"/>
            <a:ext cx="8313737" cy="2274888"/>
          </a:xfrm>
        </p:spPr>
        <p:txBody>
          <a:bodyPr/>
          <a:lstStyle/>
          <a:p>
            <a:pPr marL="685800" indent="-685800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4000" b="1" dirty="0">
                <a:solidFill>
                  <a:schemeClr val="bg1"/>
                </a:solidFill>
              </a:rPr>
              <a:t>www.DowHighMusic.com</a:t>
            </a:r>
          </a:p>
          <a:p>
            <a:pPr marL="685800" indent="-685800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4000" b="1" dirty="0">
                <a:solidFill>
                  <a:schemeClr val="bg1"/>
                </a:solidFill>
              </a:rPr>
              <a:t>H. H. Dow High School Charger Marching Band</a:t>
            </a:r>
          </a:p>
          <a:p>
            <a:pPr marL="685800" indent="-685800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4000" b="1" dirty="0">
                <a:solidFill>
                  <a:schemeClr val="bg1"/>
                </a:solidFill>
              </a:rPr>
              <a:t>Dow High Music Boosters</a:t>
            </a:r>
          </a:p>
          <a:p>
            <a:pPr marL="685800" indent="-685800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4000" b="1" dirty="0" err="1">
                <a:solidFill>
                  <a:schemeClr val="bg1"/>
                </a:solidFill>
              </a:rPr>
              <a:t>ChargerMarchingBand</a:t>
            </a:r>
            <a:endParaRPr lang="en-US" altLang="en-US" sz="4000" b="1" dirty="0">
              <a:solidFill>
                <a:schemeClr val="bg1"/>
              </a:solidFill>
            </a:endParaRPr>
          </a:p>
          <a:p>
            <a:pPr marL="685800" indent="-685800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4000" b="1" dirty="0">
                <a:solidFill>
                  <a:schemeClr val="bg1"/>
                </a:solidFill>
              </a:rPr>
              <a:t>Dow_High_Music_Boosters</a:t>
            </a:r>
          </a:p>
          <a:p>
            <a:pPr eaLnBrk="1" hangingPunct="1">
              <a:spcAft>
                <a:spcPts val="300"/>
              </a:spcAft>
            </a:pPr>
            <a:endParaRPr lang="en-US" altLang="en-US" sz="4800" b="1" dirty="0">
              <a:solidFill>
                <a:schemeClr val="bg1"/>
              </a:solidFill>
            </a:endParaRPr>
          </a:p>
          <a:p>
            <a:pPr marL="685800" indent="-685800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altLang="en-US" b="1" dirty="0">
              <a:solidFill>
                <a:schemeClr val="bg1"/>
              </a:solidFill>
            </a:endParaRPr>
          </a:p>
        </p:txBody>
      </p:sp>
      <p:pic>
        <p:nvPicPr>
          <p:cNvPr id="7172" name="Picture 3">
            <a:extLst>
              <a:ext uri="{FF2B5EF4-FFF2-40B4-BE49-F238E27FC236}">
                <a16:creationId xmlns:a16="http://schemas.microsoft.com/office/drawing/2014/main" id="{7BF4D1E9-C7C0-426A-BC50-8FA5474B3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648" y="2327983"/>
            <a:ext cx="1544638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3">
            <a:extLst>
              <a:ext uri="{FF2B5EF4-FFF2-40B4-BE49-F238E27FC236}">
                <a16:creationId xmlns:a16="http://schemas.microsoft.com/office/drawing/2014/main" id="{710FB3B5-4B4E-4CC7-9066-293C424DA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729" y="4881026"/>
            <a:ext cx="22764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THE NEW INSTAGRAM LOGO 2021 PNG">
            <a:extLst>
              <a:ext uri="{FF2B5EF4-FFF2-40B4-BE49-F238E27FC236}">
                <a16:creationId xmlns:a16="http://schemas.microsoft.com/office/drawing/2014/main" id="{812F765E-6232-C047-90EE-379F49FFB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660" y="5836164"/>
            <a:ext cx="864612" cy="86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B7E5F8AB-944A-44D4-AA77-D04352925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138"/>
            <a:ext cx="10515600" cy="873125"/>
          </a:xfrm>
        </p:spPr>
        <p:txBody>
          <a:bodyPr/>
          <a:lstStyle/>
          <a:p>
            <a:pPr algn="ctr" eaLnBrk="1" hangingPunct="1"/>
            <a:r>
              <a:rPr lang="en-US" altLang="en-US" sz="6000" b="1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Yearly Fundraising Events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A165DD2B-22B4-430C-97D9-F0584229D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7925"/>
            <a:ext cx="10515600" cy="1946040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de-DE" altLang="en-US" i="1" dirty="0">
                <a:solidFill>
                  <a:schemeClr val="bg1"/>
                </a:solidFill>
              </a:rPr>
              <a:t>Funds </a:t>
            </a:r>
            <a:r>
              <a:rPr lang="de-DE" altLang="en-US" i="1" dirty="0" err="1">
                <a:solidFill>
                  <a:schemeClr val="bg1"/>
                </a:solidFill>
              </a:rPr>
              <a:t>raised</a:t>
            </a:r>
            <a:r>
              <a:rPr lang="de-DE" altLang="en-US" i="1" dirty="0">
                <a:solidFill>
                  <a:schemeClr val="bg1"/>
                </a:solidFill>
              </a:rPr>
              <a:t> </a:t>
            </a:r>
            <a:r>
              <a:rPr lang="de-DE" altLang="en-US" i="1" dirty="0" err="1">
                <a:solidFill>
                  <a:schemeClr val="bg1"/>
                </a:solidFill>
              </a:rPr>
              <a:t>by</a:t>
            </a:r>
            <a:r>
              <a:rPr lang="de-DE" altLang="en-US" i="1" dirty="0">
                <a:solidFill>
                  <a:schemeClr val="bg1"/>
                </a:solidFill>
              </a:rPr>
              <a:t> DHMB </a:t>
            </a:r>
            <a:r>
              <a:rPr lang="de-DE" altLang="en-US" i="1" dirty="0" err="1">
                <a:solidFill>
                  <a:schemeClr val="bg1"/>
                </a:solidFill>
              </a:rPr>
              <a:t>benefit</a:t>
            </a:r>
            <a:r>
              <a:rPr lang="de-DE" altLang="en-US" i="1" dirty="0">
                <a:solidFill>
                  <a:schemeClr val="bg1"/>
                </a:solidFill>
              </a:rPr>
              <a:t> </a:t>
            </a:r>
            <a:r>
              <a:rPr lang="de-DE" altLang="en-US" i="1" dirty="0" err="1">
                <a:solidFill>
                  <a:schemeClr val="bg1"/>
                </a:solidFill>
              </a:rPr>
              <a:t>students</a:t>
            </a:r>
            <a:r>
              <a:rPr lang="de-DE" altLang="en-US" i="1" dirty="0">
                <a:solidFill>
                  <a:schemeClr val="bg1"/>
                </a:solidFill>
              </a:rPr>
              <a:t> in </a:t>
            </a:r>
            <a:r>
              <a:rPr lang="de-DE" altLang="en-US" i="1" dirty="0" err="1">
                <a:solidFill>
                  <a:schemeClr val="bg1"/>
                </a:solidFill>
              </a:rPr>
              <a:t>many</a:t>
            </a:r>
            <a:r>
              <a:rPr lang="de-DE" altLang="en-US" i="1" dirty="0">
                <a:solidFill>
                  <a:schemeClr val="bg1"/>
                </a:solidFill>
              </a:rPr>
              <a:t> </a:t>
            </a:r>
            <a:r>
              <a:rPr lang="de-DE" altLang="en-US" i="1" dirty="0" err="1">
                <a:solidFill>
                  <a:schemeClr val="bg1"/>
                </a:solidFill>
              </a:rPr>
              <a:t>ways</a:t>
            </a:r>
            <a:r>
              <a:rPr lang="de-DE" altLang="en-US" i="1" dirty="0">
                <a:solidFill>
                  <a:schemeClr val="bg1"/>
                </a:solidFill>
              </a:rPr>
              <a:t> </a:t>
            </a:r>
            <a:r>
              <a:rPr lang="de-DE" altLang="en-US" i="1" dirty="0" err="1">
                <a:solidFill>
                  <a:schemeClr val="bg1"/>
                </a:solidFill>
              </a:rPr>
              <a:t>including</a:t>
            </a:r>
            <a:r>
              <a:rPr lang="de-DE" altLang="en-US" i="1" dirty="0">
                <a:solidFill>
                  <a:schemeClr val="bg1"/>
                </a:solidFill>
              </a:rPr>
              <a:t>:        </a:t>
            </a:r>
            <a:r>
              <a:rPr lang="de-DE" altLang="en-US" i="1" dirty="0" err="1">
                <a:solidFill>
                  <a:schemeClr val="bg1"/>
                </a:solidFill>
              </a:rPr>
              <a:t>new</a:t>
            </a:r>
            <a:r>
              <a:rPr lang="de-DE" altLang="en-US" i="1" dirty="0">
                <a:solidFill>
                  <a:schemeClr val="bg1"/>
                </a:solidFill>
              </a:rPr>
              <a:t> </a:t>
            </a:r>
            <a:r>
              <a:rPr lang="de-DE" altLang="en-US" i="1" dirty="0" err="1">
                <a:solidFill>
                  <a:schemeClr val="bg1"/>
                </a:solidFill>
              </a:rPr>
              <a:t>music</a:t>
            </a:r>
            <a:r>
              <a:rPr lang="de-DE" altLang="en-US" i="1" dirty="0">
                <a:solidFill>
                  <a:schemeClr val="bg1"/>
                </a:solidFill>
              </a:rPr>
              <a:t>, </a:t>
            </a:r>
            <a:r>
              <a:rPr lang="de-DE" altLang="en-US" i="1" dirty="0" err="1">
                <a:solidFill>
                  <a:schemeClr val="bg1"/>
                </a:solidFill>
              </a:rPr>
              <a:t>instrument</a:t>
            </a:r>
            <a:r>
              <a:rPr lang="de-DE" altLang="en-US" i="1" dirty="0">
                <a:solidFill>
                  <a:schemeClr val="bg1"/>
                </a:solidFill>
              </a:rPr>
              <a:t> </a:t>
            </a:r>
            <a:r>
              <a:rPr lang="de-DE" altLang="en-US" i="1" dirty="0" err="1">
                <a:solidFill>
                  <a:schemeClr val="bg1"/>
                </a:solidFill>
              </a:rPr>
              <a:t>purchases</a:t>
            </a:r>
            <a:r>
              <a:rPr lang="de-DE" altLang="en-US" i="1" dirty="0">
                <a:solidFill>
                  <a:schemeClr val="bg1"/>
                </a:solidFill>
              </a:rPr>
              <a:t> &amp; </a:t>
            </a:r>
            <a:r>
              <a:rPr lang="de-DE" altLang="en-US" i="1" dirty="0" err="1">
                <a:solidFill>
                  <a:schemeClr val="bg1"/>
                </a:solidFill>
              </a:rPr>
              <a:t>repairs</a:t>
            </a:r>
            <a:r>
              <a:rPr lang="de-DE" altLang="en-US" i="1" dirty="0">
                <a:solidFill>
                  <a:schemeClr val="bg1"/>
                </a:solidFill>
              </a:rPr>
              <a:t>, </a:t>
            </a:r>
            <a:r>
              <a:rPr lang="de-DE" altLang="en-US" i="1" dirty="0" err="1">
                <a:solidFill>
                  <a:schemeClr val="bg1"/>
                </a:solidFill>
              </a:rPr>
              <a:t>guest</a:t>
            </a:r>
            <a:r>
              <a:rPr lang="de-DE" altLang="en-US" i="1" dirty="0">
                <a:solidFill>
                  <a:schemeClr val="bg1"/>
                </a:solidFill>
              </a:rPr>
              <a:t> </a:t>
            </a:r>
            <a:r>
              <a:rPr lang="de-DE" altLang="en-US" i="1" dirty="0" err="1">
                <a:solidFill>
                  <a:schemeClr val="bg1"/>
                </a:solidFill>
              </a:rPr>
              <a:t>clinicians</a:t>
            </a:r>
            <a:r>
              <a:rPr lang="de-DE" altLang="en-US" i="1" dirty="0">
                <a:solidFill>
                  <a:schemeClr val="bg1"/>
                </a:solidFill>
              </a:rPr>
              <a:t>, </a:t>
            </a:r>
            <a:r>
              <a:rPr lang="de-DE" altLang="en-US" i="1" dirty="0" err="1">
                <a:solidFill>
                  <a:schemeClr val="bg1"/>
                </a:solidFill>
              </a:rPr>
              <a:t>lockers</a:t>
            </a:r>
            <a:r>
              <a:rPr lang="de-DE" altLang="en-US" i="1" dirty="0">
                <a:solidFill>
                  <a:schemeClr val="bg1"/>
                </a:solidFill>
              </a:rPr>
              <a:t>, </a:t>
            </a:r>
            <a:r>
              <a:rPr lang="de-DE" altLang="en-US" i="1" dirty="0" err="1">
                <a:solidFill>
                  <a:schemeClr val="bg1"/>
                </a:solidFill>
              </a:rPr>
              <a:t>classroom</a:t>
            </a:r>
            <a:r>
              <a:rPr lang="de-DE" altLang="en-US" i="1" dirty="0">
                <a:solidFill>
                  <a:schemeClr val="bg1"/>
                </a:solidFill>
              </a:rPr>
              <a:t> </a:t>
            </a:r>
            <a:r>
              <a:rPr lang="de-DE" altLang="en-US" i="1" dirty="0" err="1">
                <a:solidFill>
                  <a:schemeClr val="bg1"/>
                </a:solidFill>
              </a:rPr>
              <a:t>supplies</a:t>
            </a:r>
            <a:r>
              <a:rPr lang="de-DE" altLang="en-US" i="1" dirty="0">
                <a:solidFill>
                  <a:schemeClr val="bg1"/>
                </a:solidFill>
              </a:rPr>
              <a:t>, uniform dry </a:t>
            </a:r>
            <a:r>
              <a:rPr lang="de-DE" altLang="en-US" i="1" dirty="0" err="1">
                <a:solidFill>
                  <a:schemeClr val="bg1"/>
                </a:solidFill>
              </a:rPr>
              <a:t>cleaning</a:t>
            </a:r>
            <a:r>
              <a:rPr lang="de-DE" altLang="en-US" i="1" dirty="0">
                <a:solidFill>
                  <a:schemeClr val="bg1"/>
                </a:solidFill>
              </a:rPr>
              <a:t>, </a:t>
            </a:r>
            <a:r>
              <a:rPr lang="de-DE" altLang="en-US" i="1" dirty="0" err="1">
                <a:solidFill>
                  <a:schemeClr val="bg1"/>
                </a:solidFill>
              </a:rPr>
              <a:t>equipment</a:t>
            </a:r>
            <a:r>
              <a:rPr lang="de-DE" altLang="en-US" i="1" dirty="0">
                <a:solidFill>
                  <a:schemeClr val="bg1"/>
                </a:solidFill>
              </a:rPr>
              <a:t> </a:t>
            </a:r>
            <a:r>
              <a:rPr lang="de-DE" altLang="en-US" i="1" dirty="0" err="1">
                <a:solidFill>
                  <a:schemeClr val="bg1"/>
                </a:solidFill>
              </a:rPr>
              <a:t>trailer</a:t>
            </a:r>
            <a:r>
              <a:rPr lang="de-DE" altLang="en-US" i="1" dirty="0">
                <a:solidFill>
                  <a:schemeClr val="bg1"/>
                </a:solidFill>
              </a:rPr>
              <a:t>, </a:t>
            </a:r>
            <a:r>
              <a:rPr lang="de-DE" altLang="en-US" i="1" dirty="0" err="1">
                <a:solidFill>
                  <a:schemeClr val="bg1"/>
                </a:solidFill>
              </a:rPr>
              <a:t>travel</a:t>
            </a:r>
            <a:r>
              <a:rPr lang="de-DE" altLang="en-US" i="1" dirty="0">
                <a:solidFill>
                  <a:schemeClr val="bg1"/>
                </a:solidFill>
              </a:rPr>
              <a:t> </a:t>
            </a:r>
            <a:r>
              <a:rPr lang="de-DE" altLang="en-US" i="1" dirty="0" err="1">
                <a:solidFill>
                  <a:schemeClr val="bg1"/>
                </a:solidFill>
              </a:rPr>
              <a:t>expenses</a:t>
            </a:r>
            <a:r>
              <a:rPr lang="de-DE" altLang="en-US" i="1" dirty="0">
                <a:solidFill>
                  <a:schemeClr val="bg1"/>
                </a:solidFill>
              </a:rPr>
              <a:t>, </a:t>
            </a:r>
            <a:r>
              <a:rPr lang="de-DE" altLang="en-US" i="1" dirty="0" err="1">
                <a:solidFill>
                  <a:schemeClr val="bg1"/>
                </a:solidFill>
              </a:rPr>
              <a:t>scholarships</a:t>
            </a:r>
            <a:r>
              <a:rPr lang="de-DE" altLang="en-US" i="1" dirty="0">
                <a:solidFill>
                  <a:schemeClr val="bg1"/>
                </a:solidFill>
              </a:rPr>
              <a:t> </a:t>
            </a:r>
            <a:r>
              <a:rPr lang="de-DE" altLang="en-US" i="1" dirty="0" err="1">
                <a:solidFill>
                  <a:schemeClr val="bg1"/>
                </a:solidFill>
              </a:rPr>
              <a:t>for</a:t>
            </a:r>
            <a:r>
              <a:rPr lang="de-DE" altLang="en-US" i="1" dirty="0">
                <a:solidFill>
                  <a:schemeClr val="bg1"/>
                </a:solidFill>
              </a:rPr>
              <a:t> private </a:t>
            </a:r>
            <a:r>
              <a:rPr lang="de-DE" altLang="en-US" i="1" dirty="0" err="1">
                <a:solidFill>
                  <a:schemeClr val="bg1"/>
                </a:solidFill>
              </a:rPr>
              <a:t>lessons</a:t>
            </a:r>
            <a:r>
              <a:rPr lang="de-DE" altLang="en-US" i="1" dirty="0">
                <a:solidFill>
                  <a:schemeClr val="bg1"/>
                </a:solidFill>
              </a:rPr>
              <a:t>/</a:t>
            </a:r>
            <a:r>
              <a:rPr lang="de-DE" altLang="en-US" i="1" dirty="0" err="1">
                <a:solidFill>
                  <a:schemeClr val="bg1"/>
                </a:solidFill>
              </a:rPr>
              <a:t>summer</a:t>
            </a:r>
            <a:r>
              <a:rPr lang="de-DE" altLang="en-US" i="1" dirty="0">
                <a:solidFill>
                  <a:schemeClr val="bg1"/>
                </a:solidFill>
              </a:rPr>
              <a:t> </a:t>
            </a:r>
            <a:r>
              <a:rPr lang="de-DE" altLang="en-US" i="1" dirty="0" err="1">
                <a:solidFill>
                  <a:schemeClr val="bg1"/>
                </a:solidFill>
              </a:rPr>
              <a:t>camps</a:t>
            </a:r>
            <a:r>
              <a:rPr lang="de-DE" altLang="en-US" i="1" dirty="0">
                <a:solidFill>
                  <a:schemeClr val="bg1"/>
                </a:solidFill>
              </a:rPr>
              <a:t> &amp; </a:t>
            </a:r>
            <a:r>
              <a:rPr lang="de-DE" altLang="en-US" i="1" dirty="0" err="1">
                <a:solidFill>
                  <a:schemeClr val="bg1"/>
                </a:solidFill>
              </a:rPr>
              <a:t>more</a:t>
            </a:r>
            <a:r>
              <a:rPr lang="de-DE" altLang="en-US" i="1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4203AF6-55D3-4844-9FF7-C74CF0E1B2AC}"/>
              </a:ext>
            </a:extLst>
          </p:cNvPr>
          <p:cNvSpPr txBox="1">
            <a:spLocks/>
          </p:cNvSpPr>
          <p:nvPr/>
        </p:nvSpPr>
        <p:spPr bwMode="auto">
          <a:xfrm>
            <a:off x="5191125" y="2898068"/>
            <a:ext cx="7000875" cy="34639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None/>
              <a:defRPr/>
            </a:pPr>
            <a:r>
              <a:rPr lang="en-US" altLang="en-US" sz="4800" dirty="0">
                <a:solidFill>
                  <a:schemeClr val="accent4"/>
                </a:solidFill>
              </a:rPr>
              <a:t>Marching Band Showcase </a:t>
            </a:r>
          </a:p>
          <a:p>
            <a:pPr marL="0" indent="0" algn="ctr" eaLnBrk="1" hangingPunct="1">
              <a:buNone/>
              <a:defRPr/>
            </a:pPr>
            <a:r>
              <a:rPr lang="en-US" altLang="en-US" sz="4800" dirty="0" err="1">
                <a:solidFill>
                  <a:schemeClr val="accent4"/>
                </a:solidFill>
              </a:rPr>
              <a:t>RenFair</a:t>
            </a:r>
            <a:endParaRPr lang="en-US" altLang="en-US" sz="4800" dirty="0">
              <a:solidFill>
                <a:schemeClr val="accent4"/>
              </a:solidFill>
            </a:endParaRPr>
          </a:p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en-US" altLang="en-US" sz="4800" dirty="0">
                <a:solidFill>
                  <a:schemeClr val="accent4"/>
                </a:solidFill>
              </a:rPr>
              <a:t>Fruit Sale </a:t>
            </a:r>
          </a:p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en-US" altLang="en-US" sz="4800" dirty="0">
                <a:solidFill>
                  <a:schemeClr val="accent4"/>
                </a:solidFill>
              </a:rPr>
              <a:t>Jazz &amp; More</a:t>
            </a:r>
          </a:p>
          <a:p>
            <a:pPr eaLnBrk="1" hangingPunct="1">
              <a:defRPr/>
            </a:pPr>
            <a:endParaRPr lang="en-US" altLang="en-US" sz="4800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endParaRPr lang="en-US" altLang="en-US" sz="4800" dirty="0"/>
          </a:p>
        </p:txBody>
      </p:sp>
      <p:sp>
        <p:nvSpPr>
          <p:cNvPr id="2" name="Explosion: 8 Points 1">
            <a:extLst>
              <a:ext uri="{FF2B5EF4-FFF2-40B4-BE49-F238E27FC236}">
                <a16:creationId xmlns:a16="http://schemas.microsoft.com/office/drawing/2014/main" id="{797EF8CF-F878-4B47-BBBA-4D6D9D326A51}"/>
              </a:ext>
            </a:extLst>
          </p:cNvPr>
          <p:cNvSpPr/>
          <p:nvPr/>
        </p:nvSpPr>
        <p:spPr>
          <a:xfrm>
            <a:off x="140727" y="2865856"/>
            <a:ext cx="4697413" cy="3897313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22" name="TextBox 2">
            <a:extLst>
              <a:ext uri="{FF2B5EF4-FFF2-40B4-BE49-F238E27FC236}">
                <a16:creationId xmlns:a16="http://schemas.microsoft.com/office/drawing/2014/main" id="{6EE67A3A-1B23-4555-A153-AEB09E01D629}"/>
              </a:ext>
            </a:extLst>
          </p:cNvPr>
          <p:cNvSpPr txBox="1">
            <a:spLocks noChangeArrowheads="1"/>
          </p:cNvSpPr>
          <p:nvPr/>
        </p:nvSpPr>
        <p:spPr bwMode="auto">
          <a:xfrm rot="-622412">
            <a:off x="1132120" y="4327054"/>
            <a:ext cx="2714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/>
              <a:t>Watch your email for updates!</a:t>
            </a:r>
          </a:p>
        </p:txBody>
      </p:sp>
      <p:sp>
        <p:nvSpPr>
          <p:cNvPr id="8" name="Explosion: 8 Points 1">
            <a:extLst>
              <a:ext uri="{FF2B5EF4-FFF2-40B4-BE49-F238E27FC236}">
                <a16:creationId xmlns:a16="http://schemas.microsoft.com/office/drawing/2014/main" id="{6F5D6A8E-CC18-4148-9C6D-2A3948D79A4D}"/>
              </a:ext>
            </a:extLst>
          </p:cNvPr>
          <p:cNvSpPr/>
          <p:nvPr/>
        </p:nvSpPr>
        <p:spPr>
          <a:xfrm>
            <a:off x="3899453" y="3638400"/>
            <a:ext cx="3211942" cy="2723593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Volunteer opportunities!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FA0C6AD1-EF73-4086-9A87-BFA17BB5E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0"/>
            <a:ext cx="10515600" cy="1325563"/>
          </a:xfrm>
        </p:spPr>
        <p:txBody>
          <a:bodyPr/>
          <a:lstStyle/>
          <a:p>
            <a:pPr algn="ctr" eaLnBrk="1" hangingPunct="1"/>
            <a:r>
              <a:rPr lang="en-US" altLang="en-US" sz="6000" b="1" dirty="0">
                <a:solidFill>
                  <a:srgbClr val="FFC000"/>
                </a:solidFill>
                <a:latin typeface="Aharoni" panose="02010803020104030203" pitchFamily="2" charset="-79"/>
                <a:ea typeface="Arial Rounded MT Bold" panose="020F0704030504030204" pitchFamily="34" charset="0"/>
                <a:cs typeface="Aharoni" panose="02010803020104030203" pitchFamily="2" charset="-79"/>
              </a:rPr>
              <a:t>DHMB Sponsorship Program</a:t>
            </a:r>
          </a:p>
        </p:txBody>
      </p:sp>
      <p:sp>
        <p:nvSpPr>
          <p:cNvPr id="12292" name="Content Placeholder 2">
            <a:extLst>
              <a:ext uri="{FF2B5EF4-FFF2-40B4-BE49-F238E27FC236}">
                <a16:creationId xmlns:a16="http://schemas.microsoft.com/office/drawing/2014/main" id="{FD200F53-286A-43FA-9144-56C18AF134E7}"/>
              </a:ext>
            </a:extLst>
          </p:cNvPr>
          <p:cNvSpPr txBox="1">
            <a:spLocks/>
          </p:cNvSpPr>
          <p:nvPr/>
        </p:nvSpPr>
        <p:spPr bwMode="auto">
          <a:xfrm>
            <a:off x="987425" y="1406524"/>
            <a:ext cx="10825163" cy="45123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685800" indent="-6858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3600" dirty="0">
                <a:solidFill>
                  <a:schemeClr val="bg1"/>
                </a:solidFill>
              </a:rPr>
              <a:t>Donation drive that kicks off in October </a:t>
            </a:r>
          </a:p>
          <a:p>
            <a:pPr marL="685800" indent="-6858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3600" dirty="0">
                <a:solidFill>
                  <a:schemeClr val="bg1"/>
                </a:solidFill>
              </a:rPr>
              <a:t>Donors receive recognition &amp; perks based on sponsorship level</a:t>
            </a:r>
          </a:p>
          <a:p>
            <a:pPr marL="685800" indent="-6858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3600" dirty="0">
                <a:solidFill>
                  <a:schemeClr val="bg1"/>
                </a:solidFill>
              </a:rPr>
              <a:t>Established annual program which will be updated to reflect our plans for the current year</a:t>
            </a:r>
          </a:p>
          <a:p>
            <a:pPr marL="685800" indent="-6858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3600" dirty="0">
                <a:solidFill>
                  <a:schemeClr val="bg1"/>
                </a:solidFill>
              </a:rPr>
              <a:t>Sponsors help us maximize our fundraising efforts!</a:t>
            </a:r>
          </a:p>
          <a:p>
            <a:pPr marL="685800" indent="-6858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altLang="en-US" sz="3600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altLang="en-US" sz="3600" dirty="0">
                <a:solidFill>
                  <a:schemeClr val="accent4"/>
                </a:solidFill>
              </a:rPr>
              <a:t>Email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DHSMusicSponsors@Gmail.com</a:t>
            </a:r>
            <a:r>
              <a:rPr lang="en-US" altLang="en-US" sz="3600" dirty="0"/>
              <a:t> </a:t>
            </a:r>
            <a:r>
              <a:rPr lang="en-US" altLang="en-US" sz="3600" dirty="0">
                <a:solidFill>
                  <a:schemeClr val="accent4"/>
                </a:solidFill>
              </a:rPr>
              <a:t>for details</a:t>
            </a:r>
          </a:p>
          <a:p>
            <a:pPr marL="685800" indent="-6858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alt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CF931-FB38-BFCE-2851-7D2B96FFC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What to Expect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3DA78-2EE0-5D86-AA75-2767393E6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4471"/>
            <a:ext cx="10515600" cy="4823460"/>
          </a:xfrm>
        </p:spPr>
        <p:txBody>
          <a:bodyPr/>
          <a:lstStyle/>
          <a:p>
            <a:r>
              <a:rPr lang="en-US" sz="4000" dirty="0">
                <a:solidFill>
                  <a:schemeClr val="bg2"/>
                </a:solidFill>
              </a:rPr>
              <a:t>Football Fridays are busy!!</a:t>
            </a:r>
          </a:p>
          <a:p>
            <a:pPr lvl="1"/>
            <a:r>
              <a:rPr lang="en-US" sz="3600" dirty="0">
                <a:solidFill>
                  <a:schemeClr val="bg2"/>
                </a:solidFill>
              </a:rPr>
              <a:t>Sections often have before or after parties or both</a:t>
            </a:r>
          </a:p>
          <a:p>
            <a:pPr lvl="1"/>
            <a:r>
              <a:rPr lang="en-US" sz="3600" dirty="0">
                <a:solidFill>
                  <a:schemeClr val="bg2"/>
                </a:solidFill>
              </a:rPr>
              <a:t>Can be late nights</a:t>
            </a:r>
          </a:p>
          <a:p>
            <a:r>
              <a:rPr lang="en-US" sz="4000" dirty="0">
                <a:solidFill>
                  <a:schemeClr val="bg2"/>
                </a:solidFill>
              </a:rPr>
              <a:t>Typically a section fee for snacks and shirts</a:t>
            </a:r>
          </a:p>
          <a:p>
            <a:r>
              <a:rPr lang="en-US" sz="4000" dirty="0">
                <a:solidFill>
                  <a:schemeClr val="bg2"/>
                </a:solidFill>
              </a:rPr>
              <a:t>Use of social media for communication</a:t>
            </a:r>
          </a:p>
          <a:p>
            <a:r>
              <a:rPr lang="en-US" sz="4000" dirty="0">
                <a:solidFill>
                  <a:schemeClr val="bg2"/>
                </a:solidFill>
              </a:rPr>
              <a:t>Communicate with instructors early for conflicts</a:t>
            </a:r>
          </a:p>
          <a:p>
            <a:endParaRPr lang="en-US" sz="4000" dirty="0">
              <a:solidFill>
                <a:schemeClr val="bg2"/>
              </a:solidFill>
            </a:endParaRPr>
          </a:p>
          <a:p>
            <a:endParaRPr lang="en-US" sz="4000" dirty="0">
              <a:solidFill>
                <a:schemeClr val="bg2"/>
              </a:solidFill>
            </a:endParaRPr>
          </a:p>
          <a:p>
            <a:endParaRPr lang="en-US" sz="4000" dirty="0">
              <a:solidFill>
                <a:schemeClr val="bg2"/>
              </a:solidFill>
            </a:endParaRPr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260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7126</TotalTime>
  <Words>590</Words>
  <Application>Microsoft Office PowerPoint</Application>
  <PresentationFormat>Widescreen</PresentationFormat>
  <Paragraphs>86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Aharoni</vt:lpstr>
      <vt:lpstr>Arial</vt:lpstr>
      <vt:lpstr>Calibri</vt:lpstr>
      <vt:lpstr>Calibri Light</vt:lpstr>
      <vt:lpstr>Office Theme</vt:lpstr>
      <vt:lpstr>Dow High Music Boosters  Band Parent Information Meeting </vt:lpstr>
      <vt:lpstr>PowerPoint Presentation</vt:lpstr>
      <vt:lpstr>Welcome Everyone!</vt:lpstr>
      <vt:lpstr>DHMB band representatives are your best friends!</vt:lpstr>
      <vt:lpstr>Opportunities to get involved!</vt:lpstr>
      <vt:lpstr>DHMB Meetings:</vt:lpstr>
      <vt:lpstr>Looking for Mentees</vt:lpstr>
      <vt:lpstr>Another Great Way to Stay in the Loop…</vt:lpstr>
      <vt:lpstr>Dow High Music Website &amp; Social Media</vt:lpstr>
      <vt:lpstr>Yearly Fundraising Events</vt:lpstr>
      <vt:lpstr>DHMB Sponsorship Program</vt:lpstr>
      <vt:lpstr>What to Expect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Band Camp Parent Meeting</dc:title>
  <dc:creator>Jennifer Pisarczyk</dc:creator>
  <cp:lastModifiedBy>Matt Hansen</cp:lastModifiedBy>
  <cp:revision>91</cp:revision>
  <cp:lastPrinted>2021-08-16T00:27:49Z</cp:lastPrinted>
  <dcterms:created xsi:type="dcterms:W3CDTF">2017-08-23T21:59:00Z</dcterms:created>
  <dcterms:modified xsi:type="dcterms:W3CDTF">2024-08-19T00:12:40Z</dcterms:modified>
</cp:coreProperties>
</file>